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E334A-A036-425B-90BF-14D349037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48ADA-600F-41BF-A39D-AA9AF2688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1BC81-955D-4F31-A909-C7569088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22193-C280-4B1A-91A7-8B4CEB98B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E0E87-61B9-40EC-A48F-5CF458A8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3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A207A-761D-4B30-9A48-66681816D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B761DD-7947-4468-AE89-F7E744366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7DD05-FD2E-4613-87B7-B67D07D39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6032B-F2E8-4AE4-A22D-6966AFC55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7D76D-608B-4137-A95B-BEB1165F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39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212034-DAE7-4B77-91B6-B5E3B2700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FEF54-32D3-41B2-9985-AF1A3A5CA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598A1-75FE-4007-AF46-86DDCA3A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F0EED-B0E8-4E93-8D4B-7827F1BD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7A35C-CBE0-46C8-95D3-FAC4085F0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4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55E6-F828-4216-BB71-6FEC84021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0FFEA-2A0A-472C-946E-87F331C00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2E496-C5E9-4FDF-A19D-2BDEBA68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82DD1-5897-4997-9B99-0603DCFF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72A31-CB05-4057-A0AC-D171D78F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85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7F6F-1A8D-4A61-BF5E-2B1AC8CC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91C5-5F66-45A3-B620-A803915F1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A642E-180F-4FDD-8EC5-138F5244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06286-3E30-4664-B898-2A075149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00EA1-3BCC-49A7-AB0A-1F7E28C4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18E10-820F-4354-96E5-334A86FE2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0BEFD-BF0C-4343-81F3-0AFDCC185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C5A2A-C5E5-4ECE-BE46-EF4F4ADA3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C938A-3712-40EC-A0CC-59FD05BF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CFA1F-DCC3-4269-8CA3-F2023D7C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5E791-9524-45A6-96B6-520AD85A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1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9E57D-0BD3-478F-9715-2FBB6631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D239B-C4B0-4A46-A6C7-7A009917E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F3F48-E006-4BE8-9685-21DA93B5C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431D4C-AB73-4861-A501-B2687C153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23CEEF-D478-465B-BF8F-9C222D75B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D8D28-43CA-4272-9404-4B6C18F1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BD4AB2-9737-4E0E-84E7-D5B03E8A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74E7DE-002F-406E-98BB-94C0A1F74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15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19CA-A287-4309-8E74-080CDA2D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06C30-531C-4A94-89DD-78810294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49E81-0BC2-401E-BC93-7C1E92AF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EA788-3AC5-48B1-94BA-A583A0C0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79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7365FD-B247-42A3-BEAF-CF31531A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A6E94D-4E8F-4C80-8C3A-A64E2FAF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E80C1-A208-4F10-BD51-D35B7307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13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CB5F-E095-443C-87F3-B48E18727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E8FFB-20C3-4BCC-A0DE-08EF0C79C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0208E-119A-4772-81EE-5FA312623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8C5F4-9B09-43DC-B287-D30FE258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468D2-77A4-4B6A-8377-22A250C52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488F9-BBB0-4902-BC3B-C7581E90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1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3D946-5BD2-442B-8BED-BCEA6A70E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32F25-137D-4972-9B3E-E3C26A751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D07B-03BC-4E58-8738-DD70012FD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9356F-9EA7-46BD-B715-84440BDF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73587-480E-4AE6-83BC-9D0385DC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2F67D-3550-414C-B7D1-9B02CE53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53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350B1E-7644-4FA9-BEE8-1A82D2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56C29-08D1-4F6A-8D4D-E32CD13E4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ADBC1-9F57-4435-89FB-691F8CF0C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E5743-AD17-4AF6-8DFE-E388FEE05726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07C5A-0EFE-4173-8C07-649FA0B52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0FD3F-079C-444D-9A33-C9746D327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1287D-620B-4589-B70E-0C8382CD8A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3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B8CC-4E4C-4DF0-AFF6-E98A3CE81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4419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Relationships and Sex Education at </a:t>
            </a:r>
            <a:r>
              <a:rPr lang="en-US" b="1" dirty="0" err="1"/>
              <a:t>Ewelme</a:t>
            </a:r>
            <a:r>
              <a:rPr lang="en-US" b="1" dirty="0"/>
              <a:t> C.E. Primary School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4FDBB-9D84-40B3-B3D0-211E28568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38885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Information meeting for parents</a:t>
            </a:r>
          </a:p>
          <a:p>
            <a:r>
              <a:rPr lang="en-US" b="1" dirty="0"/>
              <a:t>Thursday 6</a:t>
            </a:r>
            <a:r>
              <a:rPr lang="en-US" b="1" baseline="30000" dirty="0"/>
              <a:t>th</a:t>
            </a:r>
            <a:r>
              <a:rPr lang="en-US" b="1" dirty="0"/>
              <a:t> May 2021</a:t>
            </a:r>
          </a:p>
          <a:p>
            <a:endParaRPr lang="en-US" dirty="0"/>
          </a:p>
          <a:p>
            <a:r>
              <a:rPr lang="en-US" i="1" dirty="0"/>
              <a:t>Thank you for joining, the meeting will begin shortly</a:t>
            </a: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1A4B4-FEA9-40B0-9A08-A4839504B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539" y="609239"/>
            <a:ext cx="6318921" cy="145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9D0C1-50D1-4B8C-9C17-136E099B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4230A-877B-495A-8DDE-B7956E273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65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A7EC-CC60-46E4-9894-30372472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 of this session: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E4E90-D82D-4581-B202-CB2BEF637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share our approach for delivering Relationships and Sex Education (RSE) as part of our PSHE curriculum</a:t>
            </a:r>
          </a:p>
          <a:p>
            <a:r>
              <a:rPr lang="en-US" dirty="0"/>
              <a:t>To share detailed examples of our lessons plans and resources for sex education at different ages</a:t>
            </a:r>
          </a:p>
          <a:p>
            <a:r>
              <a:rPr lang="en-US" dirty="0"/>
              <a:t>To ensure parents/guardians are well-informed about RSE at </a:t>
            </a:r>
            <a:r>
              <a:rPr lang="en-US" dirty="0" err="1"/>
              <a:t>Ewelme</a:t>
            </a:r>
            <a:r>
              <a:rPr lang="en-US" dirty="0"/>
              <a:t> and therefore able to support their children as required </a:t>
            </a:r>
          </a:p>
          <a:p>
            <a:r>
              <a:rPr lang="en-US" dirty="0"/>
              <a:t>To ensure parents/guardians understand their statutory right to withdraw their children from aspects of the RSE curriculum and the process for ascertaining this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5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D853-D9AA-443A-8E29-AF23930D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954" y="201502"/>
            <a:ext cx="10515600" cy="1325563"/>
          </a:xfrm>
        </p:spPr>
        <p:txBody>
          <a:bodyPr/>
          <a:lstStyle/>
          <a:p>
            <a:r>
              <a:rPr lang="en-US" dirty="0"/>
              <a:t>What is P.S.H.E.?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49E0-0A49-472A-87D0-B2635BC1C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46" y="1232080"/>
            <a:ext cx="10498354" cy="5260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ersonal,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dirty="0"/>
              <a:t>ocial,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dirty="0"/>
              <a:t>ealth,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/>
              <a:t>conomic</a:t>
            </a:r>
            <a:r>
              <a:rPr lang="en-US" b="1" dirty="0"/>
              <a:t> </a:t>
            </a:r>
            <a:r>
              <a:rPr lang="en-US" dirty="0"/>
              <a:t>Education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Relationships: </a:t>
            </a:r>
            <a:r>
              <a:rPr lang="en-US" dirty="0"/>
              <a:t>Families and friendships; Safe relationships; Respecting ourselves and others</a:t>
            </a:r>
          </a:p>
          <a:p>
            <a:pPr marL="0" indent="0">
              <a:buNone/>
            </a:pPr>
            <a:r>
              <a:rPr lang="en-US" b="1" dirty="0"/>
              <a:t>Living in the wider world: </a:t>
            </a:r>
            <a:r>
              <a:rPr lang="en-US" dirty="0"/>
              <a:t>Belonging to a community; Media literacy and digital resilience; Money and work</a:t>
            </a:r>
          </a:p>
          <a:p>
            <a:pPr marL="0" indent="0">
              <a:buNone/>
            </a:pPr>
            <a:r>
              <a:rPr lang="en-US" b="1" dirty="0"/>
              <a:t>Health and Wellbeing: </a:t>
            </a:r>
            <a:r>
              <a:rPr lang="en-US" dirty="0"/>
              <a:t>Physical health and Mental wellbeing; Growing and changing; Keeping safe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PSHE Education Programme of Study">
            <a:extLst>
              <a:ext uri="{FF2B5EF4-FFF2-40B4-BE49-F238E27FC236}">
                <a16:creationId xmlns:a16="http://schemas.microsoft.com/office/drawing/2014/main" id="{28F1560C-E787-4284-9B0B-09DAC5A38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2050"/>
            <a:ext cx="2994671" cy="175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15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D853-D9AA-443A-8E29-AF23930D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954" y="201502"/>
            <a:ext cx="10515600" cy="1325563"/>
          </a:xfrm>
        </p:spPr>
        <p:txBody>
          <a:bodyPr/>
          <a:lstStyle/>
          <a:p>
            <a:r>
              <a:rPr lang="en-US" dirty="0"/>
              <a:t>What is P.S.H.E.?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949E0-0A49-472A-87D0-B2635BC1C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46" y="1232080"/>
            <a:ext cx="10498354" cy="5260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ersonal,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dirty="0"/>
              <a:t>ocial,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dirty="0"/>
              <a:t>ealth,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dirty="0"/>
              <a:t>conomic</a:t>
            </a:r>
            <a:r>
              <a:rPr lang="en-US" b="1" dirty="0"/>
              <a:t> </a:t>
            </a:r>
            <a:r>
              <a:rPr lang="en-US" dirty="0"/>
              <a:t>Education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highlight>
                  <a:srgbClr val="FFFF00"/>
                </a:highlight>
              </a:rPr>
              <a:t>Relationships: </a:t>
            </a:r>
            <a:r>
              <a:rPr lang="en-US" dirty="0">
                <a:highlight>
                  <a:srgbClr val="FFFF00"/>
                </a:highlight>
              </a:rPr>
              <a:t>Families and friendships; Safe relationships; Respecting ourselves and others</a:t>
            </a:r>
          </a:p>
          <a:p>
            <a:pPr marL="0" indent="0">
              <a:buNone/>
            </a:pPr>
            <a:r>
              <a:rPr lang="en-US" b="1" dirty="0"/>
              <a:t>Living in the wider world: </a:t>
            </a:r>
            <a:r>
              <a:rPr lang="en-US" dirty="0"/>
              <a:t>Belonging to a community; Media literacy and digital resilience; Money and work</a:t>
            </a:r>
          </a:p>
          <a:p>
            <a:pPr marL="0" indent="0">
              <a:buNone/>
            </a:pPr>
            <a:r>
              <a:rPr lang="en-US" b="1" dirty="0"/>
              <a:t>Health and Wellbeing: </a:t>
            </a:r>
            <a:r>
              <a:rPr lang="en-US" dirty="0"/>
              <a:t>Physical health and Mental wellbeing; </a:t>
            </a:r>
            <a:r>
              <a:rPr lang="en-US" dirty="0">
                <a:highlight>
                  <a:srgbClr val="FFFF00"/>
                </a:highlight>
              </a:rPr>
              <a:t>Growing and changing</a:t>
            </a:r>
            <a:r>
              <a:rPr lang="en-US" dirty="0"/>
              <a:t>; Keeping safe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PSHE Education Programme of Study">
            <a:extLst>
              <a:ext uri="{FF2B5EF4-FFF2-40B4-BE49-F238E27FC236}">
                <a16:creationId xmlns:a16="http://schemas.microsoft.com/office/drawing/2014/main" id="{28F1560C-E787-4284-9B0B-09DAC5A38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2050"/>
            <a:ext cx="2994671" cy="1757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90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7D9F-412F-452D-ACCD-4012486E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7829D-2A17-465F-8A14-187EDB357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377F9E-911D-44D4-98A8-323EEC2C8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36227">
            <a:off x="39524" y="1579764"/>
            <a:ext cx="7154778" cy="55772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B2B1B4-C077-47C7-938C-42F311382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346" y="1052000"/>
            <a:ext cx="7167027" cy="58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1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25B7-BAF6-4357-A12F-8F65F531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and growing – from YR/1 to Y6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F869-ACFD-44AA-846B-B9BB80E17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35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Reception and Year 1 (Chaucer class)</a:t>
            </a:r>
          </a:p>
          <a:p>
            <a:pPr marL="0" indent="0">
              <a:buNone/>
            </a:pPr>
            <a:r>
              <a:rPr lang="en-GB" b="1" dirty="0"/>
              <a:t>Recognising what makes them unique and special; feelings; managing when things go wrong</a:t>
            </a:r>
            <a:r>
              <a:rPr lang="en-GB" dirty="0"/>
              <a:t> </a:t>
            </a:r>
          </a:p>
          <a:p>
            <a:r>
              <a:rPr lang="en-GB" dirty="0"/>
              <a:t>to recognise what makes them special and unique including their likes, dislikes and what they are good at </a:t>
            </a:r>
          </a:p>
          <a:p>
            <a:r>
              <a:rPr lang="en-GB" dirty="0"/>
              <a:t>how to manage and whom to tell when finding things difficult, or when things go wrong </a:t>
            </a:r>
          </a:p>
          <a:p>
            <a:r>
              <a:rPr lang="en-GB" dirty="0"/>
              <a:t>how they are the same and different to others </a:t>
            </a:r>
          </a:p>
          <a:p>
            <a:r>
              <a:rPr lang="en-GB" dirty="0"/>
              <a:t>about different kinds of feelings </a:t>
            </a:r>
          </a:p>
          <a:p>
            <a:r>
              <a:rPr lang="en-GB" dirty="0"/>
              <a:t>how to recognise feelings in themselves and others </a:t>
            </a:r>
          </a:p>
          <a:p>
            <a:r>
              <a:rPr lang="en-GB" dirty="0"/>
              <a:t>how feelings can affect how people behave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59219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25B7-BAF6-4357-A12F-8F65F531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and growing – from YR/1 to Y6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F869-ACFD-44AA-846B-B9BB80E17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35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Year 2 (</a:t>
            </a:r>
            <a:r>
              <a:rPr lang="en-US" b="1" u="sng" dirty="0" err="1"/>
              <a:t>Roet</a:t>
            </a:r>
            <a:r>
              <a:rPr lang="en-US" b="1" u="sng" dirty="0"/>
              <a:t> class)</a:t>
            </a:r>
            <a:endParaRPr lang="en-GB" b="1" u="sng" dirty="0"/>
          </a:p>
          <a:p>
            <a:pPr marL="0" indent="0">
              <a:buNone/>
            </a:pPr>
            <a:r>
              <a:rPr lang="en-GB" b="1" dirty="0"/>
              <a:t>Growing older; naming body parts; moving class or year</a:t>
            </a:r>
            <a:r>
              <a:rPr lang="en-GB" dirty="0"/>
              <a:t> </a:t>
            </a:r>
          </a:p>
          <a:p>
            <a:r>
              <a:rPr lang="en-GB" dirty="0"/>
              <a:t>about the human life cycle and how people grow from young to old </a:t>
            </a:r>
          </a:p>
          <a:p>
            <a:r>
              <a:rPr lang="en-GB" dirty="0"/>
              <a:t>how our needs and bodies change as we grow up </a:t>
            </a:r>
          </a:p>
          <a:p>
            <a:r>
              <a:rPr lang="en-GB" dirty="0"/>
              <a:t>to identify and name the main parts of the body including external genitalia </a:t>
            </a:r>
          </a:p>
          <a:p>
            <a:r>
              <a:rPr lang="en-GB" dirty="0"/>
              <a:t>about change as people grow up, including new opportunities and responsibilities </a:t>
            </a:r>
          </a:p>
          <a:p>
            <a:r>
              <a:rPr lang="en-GB" dirty="0"/>
              <a:t>preparing to move to a new class and setting goals for next year 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7675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25B7-BAF6-4357-A12F-8F65F531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and growing – from YR/1 to Y6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F869-ACFD-44AA-846B-B9BB80E17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35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Year 3 and 4 (</a:t>
            </a:r>
            <a:r>
              <a:rPr lang="en-US" b="1" u="sng" dirty="0" err="1"/>
              <a:t>Burghesh</a:t>
            </a:r>
            <a:r>
              <a:rPr lang="en-US" b="1" u="sng" dirty="0"/>
              <a:t> class)</a:t>
            </a:r>
            <a:endParaRPr lang="en-GB" b="1" u="sng" dirty="0"/>
          </a:p>
          <a:p>
            <a:pPr marL="0" indent="0">
              <a:buNone/>
            </a:pPr>
            <a:r>
              <a:rPr lang="en-GB" b="1" dirty="0"/>
              <a:t>Personal strengths and achievements; managing and reframing setbacks </a:t>
            </a:r>
            <a:endParaRPr lang="en-GB" dirty="0"/>
          </a:p>
          <a:p>
            <a:r>
              <a:rPr lang="en-GB" dirty="0"/>
              <a:t>that everyone is an individual and has unique and valuable contributions to make </a:t>
            </a:r>
          </a:p>
          <a:p>
            <a:r>
              <a:rPr lang="en-GB" dirty="0"/>
              <a:t>to recognise how strengths and interests form part of a person’s identity </a:t>
            </a:r>
          </a:p>
          <a:p>
            <a:r>
              <a:rPr lang="en-GB" dirty="0"/>
              <a:t>how to identify their own personal strengths and interests and what they’re proud of (in school, out of school) </a:t>
            </a:r>
          </a:p>
          <a:p>
            <a:r>
              <a:rPr lang="en-GB" dirty="0"/>
              <a:t>to recognise common challenges to self-worth e.g. finding school work difficult, friendship issues </a:t>
            </a:r>
          </a:p>
          <a:p>
            <a:r>
              <a:rPr lang="en-GB" dirty="0"/>
              <a:t>basic strategies to manage and reframe setbacks e.g. asking for help, focusing on what they can learn from a setback, remembering what they are good at, trying again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83730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25B7-BAF6-4357-A12F-8F65F531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and growing – from YR/1 to Y6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F869-ACFD-44AA-846B-B9BB80E17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35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Year 3 and 4 (</a:t>
            </a:r>
            <a:r>
              <a:rPr lang="en-US" b="1" u="sng" dirty="0" err="1"/>
              <a:t>Burghesh</a:t>
            </a:r>
            <a:r>
              <a:rPr lang="en-US" b="1" u="sng" dirty="0"/>
              <a:t> class)</a:t>
            </a:r>
            <a:endParaRPr lang="en-GB" b="1" u="sng" dirty="0"/>
          </a:p>
          <a:p>
            <a:pPr marL="0" indent="0">
              <a:buNone/>
            </a:pPr>
            <a:r>
              <a:rPr lang="en-GB" b="1" dirty="0"/>
              <a:t>Personal strengths and achievements; managing and reframing setbacks </a:t>
            </a:r>
            <a:endParaRPr lang="en-GB" dirty="0"/>
          </a:p>
          <a:p>
            <a:r>
              <a:rPr lang="en-GB" dirty="0"/>
              <a:t>that everyone is an individual and has unique and valuable contributions to make </a:t>
            </a:r>
          </a:p>
          <a:p>
            <a:r>
              <a:rPr lang="en-GB" dirty="0"/>
              <a:t>to recognise how strengths and interests form part of a person’s identity </a:t>
            </a:r>
          </a:p>
          <a:p>
            <a:r>
              <a:rPr lang="en-GB" dirty="0"/>
              <a:t>how to identify their own personal strengths and interests and what they’re proud of (in school, out of school) </a:t>
            </a:r>
          </a:p>
          <a:p>
            <a:r>
              <a:rPr lang="en-GB" dirty="0"/>
              <a:t>to recognise common challenges to self-worth e.g. finding school work difficult, friendship issues </a:t>
            </a:r>
          </a:p>
          <a:p>
            <a:r>
              <a:rPr lang="en-GB" dirty="0"/>
              <a:t>basic strategies to manage and reframe setbacks e.g. asking for help, focusing on what they can learn from a setback, remembering what they are good at, trying again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702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686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Relationships and Sex Education at Ewelme C.E. Primary School</vt:lpstr>
      <vt:lpstr>Objectives of this session:</vt:lpstr>
      <vt:lpstr>What is P.S.H.E.?</vt:lpstr>
      <vt:lpstr>What is P.S.H.E.?</vt:lpstr>
      <vt:lpstr>PowerPoint Presentation</vt:lpstr>
      <vt:lpstr>Changing and growing – from YR/1 to Y6</vt:lpstr>
      <vt:lpstr>Changing and growing – from YR/1 to Y6</vt:lpstr>
      <vt:lpstr>Changing and growing – from YR/1 to Y6</vt:lpstr>
      <vt:lpstr>Changing and growing – from YR/1 to Y6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and Sex Education at Ewelme C.E. Primary School</dc:title>
  <dc:creator>Joe Ottaway</dc:creator>
  <cp:lastModifiedBy>Joe Ottaway</cp:lastModifiedBy>
  <cp:revision>6</cp:revision>
  <dcterms:created xsi:type="dcterms:W3CDTF">2021-05-05T10:06:31Z</dcterms:created>
  <dcterms:modified xsi:type="dcterms:W3CDTF">2021-05-05T12:01:46Z</dcterms:modified>
</cp:coreProperties>
</file>